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8" r:id="rId3"/>
    <p:sldId id="259" r:id="rId4"/>
    <p:sldId id="263" r:id="rId5"/>
    <p:sldId id="264" r:id="rId6"/>
    <p:sldId id="265" r:id="rId7"/>
    <p:sldId id="260" r:id="rId8"/>
    <p:sldId id="266" r:id="rId9"/>
    <p:sldId id="267" r:id="rId10"/>
    <p:sldId id="261" r:id="rId11"/>
    <p:sldId id="268" r:id="rId12"/>
    <p:sldId id="277" r:id="rId13"/>
    <p:sldId id="270" r:id="rId14"/>
    <p:sldId id="276" r:id="rId15"/>
    <p:sldId id="274" r:id="rId16"/>
    <p:sldId id="275" r:id="rId17"/>
    <p:sldId id="262" r:id="rId18"/>
    <p:sldId id="278" r:id="rId19"/>
    <p:sldId id="279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08755-602A-4BFF-986B-734C0C79B2FD}" type="datetimeFigureOut">
              <a:rPr lang="ru-RU" smtClean="0"/>
              <a:t>30.06.2020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BB7B0-F444-41B4-9955-6E0A416CFD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62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F6E69-38A6-47D3-868D-EA32BA583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EA224-AA8A-4871-817C-2EE9B25E11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C0BDD-83DB-4675-8618-8E325336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F876-F8F8-4FAC-B43E-C05D3C31DD60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EDB27-2D74-4505-BB79-672F6DD3B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6BFA0-8184-4E34-BF2C-C4D488E9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637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BE67A-C959-4E55-BB0E-9F542BB9F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31BE39-6CCF-4849-B150-40FC08BC0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CEBE7-7CE3-4943-B078-659CDA62C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4A0C-B4D1-4202-9276-F084DA62956A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AE084-9D6A-4010-B105-F33C6C59E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654EB-31C3-4702-BB46-2607C67D0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294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552F8-99C4-4317-8715-9467C787E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62435-2BD3-43BA-94D5-01DD53885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321D7-36F6-4F6A-BB7E-453006D8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0B923-1A7A-45FA-911E-E8F665323416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968DB-61F6-4F34-8B1D-9764FB754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C43E8-090B-47B0-B424-3A762FF8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05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3C9B1-708F-4753-BB62-11F12ADC6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93F40-D097-4BB0-BE72-2D9BDCABF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3AC16-C027-49CB-A696-DE87B355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9DDB-7205-4C51-82DB-B1431EC445F3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69087-01FC-4FA0-B472-24260868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E02C3-B2BB-4466-9B20-D78375816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57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6F69B-9066-467E-B26B-4B72FA829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CD4D2-3811-4C1D-BAC9-C95420696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A0369-26C3-4DB2-B3E4-43615C7A0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CBE09-4A90-45DA-9A3A-1F5CEDBCAFBF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5297A-058E-4794-B709-AB872F3E0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8A7CE-ACFB-498D-93C9-3220A15E4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03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CFCD-CCC5-43A6-8754-D180E03AE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2EB6E-1977-4A0B-9AA6-59BF831B61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E76A3-4C77-429E-9337-F21C1A0DA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04697-27F3-4C08-82F9-1FE9A5624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D71A7-552B-4662-B14E-DB4F48DA9807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57627-78DB-41DA-92B8-47674311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06BAB-14EB-4419-8B78-0BC6E8744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00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CF389-9723-439E-9F2A-3D420294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B48D8-565B-4331-9038-8DDB1EC99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D2153-607C-42F6-AC47-9CF5BDC9A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A336F-81FC-44AF-9181-53EB0878C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ED64F1-A2CB-42C1-B28E-7FA416EE40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33C027-D7D9-4CA4-BA4E-217114C69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617D9-2417-4B16-86E4-C94045FBB2D3}" type="datetime1">
              <a:rPr lang="ru-RU" smtClean="0"/>
              <a:t>30.06.2020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78D2B7-943C-414D-A7BE-60DEC8234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330621-8BF4-4946-8C4F-FAC7206E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437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D0AD4-1968-4A17-A847-1F6E1B19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21D92-EFEC-4D18-B443-2DAC3F943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2E5FF-6C7B-4A09-A973-E2522CFC299E}" type="datetime1">
              <a:rPr lang="ru-RU" smtClean="0"/>
              <a:t>30.06.2020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64211-A8E5-4E00-8225-ADB5BC058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F3C171-A80E-4ED0-8EDF-A3E12198F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2297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DE4347-C294-40AE-B727-007B2FAD3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D9BE7-DB00-4837-BB55-7E37CC092A58}" type="datetime1">
              <a:rPr lang="ru-RU" smtClean="0"/>
              <a:t>30.06.2020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A3076-1256-4CE7-94C3-119F12D04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417BB-F86C-49D2-B514-F4E8D4A5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16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B41CD-213C-4016-9B17-9DEBF318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909CE-2F48-466D-9DAF-497B32710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2D000-3006-49DE-BA6B-7208947DB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09CCF-310D-4AF5-A047-B601FEC7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F04F3-DC55-4CEE-A325-2450DC54B726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38CC1C-763B-404D-9702-469C478E9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8A95AD-48A1-4F92-9281-516F8FB3F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758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BFD4-8BF1-47FD-A6E6-4B5DA1F25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C8964-C67D-4171-9E49-3CABDB04A5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CF08E-CD28-4304-A35D-1702DAA7D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13556-47E8-4B04-BDC3-08F5CA99B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CFF83-FD13-4232-BA56-897E852A2BC3}" type="datetime1">
              <a:rPr lang="ru-RU" smtClean="0"/>
              <a:t>30.06.2020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AF9768-75BF-4695-9DB8-811D1D28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09A0C-56E9-4433-96E2-0445FFD58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31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14D91-D7A3-4B36-9D5B-98F14D63D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51C82-52FC-488C-91F7-A9DC74561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66ED1-FF06-4DD0-8492-949694DA5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F2373-F8D9-4AE1-97DB-2FC0DCEDCB73}" type="datetime1">
              <a:rPr lang="ru-RU" smtClean="0"/>
              <a:t>30.06.2020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BDEF4-ECD4-494F-BB8F-DD67EBB04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52C79-1DBB-4F56-9815-93EE0620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A76FD-D29B-48FC-88CB-522769A84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171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B537-8D46-4199-AA0E-2E1EE0DBC8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400" dirty="0"/>
              <a:t>Пространственно-временное распределение полного электронного содержания в различных гелиофизических условиях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57D53-57ED-418B-9E5D-624448BAD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48428"/>
          </a:xfrm>
        </p:spPr>
        <p:txBody>
          <a:bodyPr>
            <a:normAutofit/>
          </a:bodyPr>
          <a:lstStyle/>
          <a:p>
            <a:r>
              <a:rPr lang="ru-RU" dirty="0"/>
              <a:t>Студент: Скачков А.П.</a:t>
            </a:r>
          </a:p>
          <a:p>
            <a:r>
              <a:rPr lang="ru-RU" dirty="0"/>
              <a:t>Научный руководитель: Ряховский И.А.</a:t>
            </a:r>
          </a:p>
          <a:p>
            <a:endParaRPr lang="ru-RU" dirty="0"/>
          </a:p>
          <a:p>
            <a:r>
              <a:rPr lang="ru-RU" dirty="0"/>
              <a:t>МФТИ и ИДГ РАН</a:t>
            </a:r>
          </a:p>
          <a:p>
            <a:r>
              <a:rPr lang="ru-RU" dirty="0"/>
              <a:t>Москва</a:t>
            </a:r>
          </a:p>
          <a:p>
            <a:r>
              <a:rPr lang="ru-RU" dirty="0"/>
              <a:t>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64753-B967-4DA6-B215-A7093346F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6142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B4B4A54-51AA-441B-AAAD-F3077FD64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10</a:t>
            </a:fld>
            <a:endParaRPr lang="ru-R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9B5A9-135B-4657-820A-6A8EF5882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3464"/>
            <a:ext cx="10390068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47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97CCE-C9EF-47D7-B104-E075090C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11</a:t>
            </a:fld>
            <a:endParaRPr lang="ru-R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FE303-CC42-4DE8-9CB2-1C9982E15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5" y="331012"/>
            <a:ext cx="8260709" cy="61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03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FE42-BE23-4244-8C8D-B4ED15ED4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Расположение выбранных станций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09DFA-FFBD-4D2C-8BE0-E40C00B85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12</a:t>
            </a:fld>
            <a:endParaRPr lang="ru-RU"/>
          </a:p>
        </p:txBody>
      </p:sp>
      <p:pic>
        <p:nvPicPr>
          <p:cNvPr id="5" name="Content Placeholder 4" descr="kk&#10;">
            <a:extLst>
              <a:ext uri="{FF2B5EF4-FFF2-40B4-BE49-F238E27FC236}">
                <a16:creationId xmlns:a16="http://schemas.microsoft.com/office/drawing/2014/main" id="{4AE88309-EF2D-4F36-8660-1FE5724FC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2" t="6327" r="9193" b="4700"/>
          <a:stretch/>
        </p:blipFill>
        <p:spPr>
          <a:xfrm>
            <a:off x="2100235" y="1322907"/>
            <a:ext cx="7991530" cy="503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539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9C062-2D0E-4DD1-B09E-126A68242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13</a:t>
            </a:fld>
            <a:endParaRPr lang="ru-R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3F7DD5-3978-459A-8E5E-F517BBC07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9" y="0"/>
            <a:ext cx="9883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18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4152-9056-4A60-BDF4-6B75983A6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Зависимость пикового значения временной производной от зенитного угла Солнца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76ECE-C7AC-46FF-9CBE-F29B870D1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14</a:t>
            </a:fld>
            <a:endParaRPr lang="ru-RU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BC6D32D-F0F5-45E1-A916-981CB0081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480" y="1686827"/>
            <a:ext cx="6292188" cy="4719479"/>
          </a:xfrm>
        </p:spPr>
      </p:pic>
    </p:spTree>
    <p:extLst>
      <p:ext uri="{BB962C8B-B14F-4D97-AF65-F5344CB8AC3E}">
        <p14:creationId xmlns:p14="http://schemas.microsoft.com/office/powerpoint/2010/main" val="343844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8B46-BA8C-4874-B5BE-8AD0458AD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вариации ПЭС по широте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AB064-4217-4C41-A9B9-867199B53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15</a:t>
            </a:fld>
            <a:endParaRPr lang="ru-R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182A76-4E2B-4903-B804-F7069938D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9" y="1691219"/>
            <a:ext cx="5961121" cy="43513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4F15C2-CEF5-4042-A4FB-601E71B13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157"/>
            <a:ext cx="5802784" cy="4352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703633-55A4-448A-82D7-B56BD7B4D1B8}"/>
              </a:ext>
            </a:extLst>
          </p:cNvPr>
          <p:cNvSpPr txBox="1"/>
          <p:nvPr/>
        </p:nvSpPr>
        <p:spPr>
          <a:xfrm>
            <a:off x="2003548" y="6035654"/>
            <a:ext cx="2223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Выбранные станции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C90D3B-550F-4963-9963-5CE1EBB14B06}"/>
              </a:ext>
            </a:extLst>
          </p:cNvPr>
          <p:cNvSpPr txBox="1"/>
          <p:nvPr/>
        </p:nvSpPr>
        <p:spPr>
          <a:xfrm>
            <a:off x="6053701" y="6042557"/>
            <a:ext cx="5887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Зависимость пикового значения временной производной</a:t>
            </a:r>
          </a:p>
        </p:txBody>
      </p:sp>
    </p:spTree>
    <p:extLst>
      <p:ext uri="{BB962C8B-B14F-4D97-AF65-F5344CB8AC3E}">
        <p14:creationId xmlns:p14="http://schemas.microsoft.com/office/powerpoint/2010/main" val="646553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F820B-CF7E-42EE-BCD4-970F071E4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вариации ПЭС по долготе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F26DA-F400-441F-B608-7B3E2E1C5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16</a:t>
            </a:fld>
            <a:endParaRPr lang="ru-RU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AF26B2-90A7-4723-8993-EBA745D56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9" y="1690688"/>
            <a:ext cx="5961121" cy="435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BFD1CA-E7EF-4392-AADD-EE8DE2AE0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157"/>
            <a:ext cx="5802784" cy="4352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287203-2CE9-4EE5-A5C0-4E958A20409A}"/>
              </a:ext>
            </a:extLst>
          </p:cNvPr>
          <p:cNvSpPr txBox="1"/>
          <p:nvPr/>
        </p:nvSpPr>
        <p:spPr>
          <a:xfrm>
            <a:off x="2003548" y="6042026"/>
            <a:ext cx="2223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Выбранные станции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3493BD-0BF6-4EF1-BAB6-B12AB43CCAD6}"/>
              </a:ext>
            </a:extLst>
          </p:cNvPr>
          <p:cNvSpPr txBox="1"/>
          <p:nvPr/>
        </p:nvSpPr>
        <p:spPr>
          <a:xfrm>
            <a:off x="6053702" y="6042026"/>
            <a:ext cx="5887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Зависимость пикового значения временной производной</a:t>
            </a:r>
          </a:p>
        </p:txBody>
      </p:sp>
    </p:spTree>
    <p:extLst>
      <p:ext uri="{BB962C8B-B14F-4D97-AF65-F5344CB8AC3E}">
        <p14:creationId xmlns:p14="http://schemas.microsoft.com/office/powerpoint/2010/main" val="13765845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56CA-0C28-4156-A153-73F4B8D09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Полученные результаты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62D19-3681-481F-B70C-37B1C1BF5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ru-RU" dirty="0"/>
              <a:t>Был освоен алгоритм расчета абсолютного значения ПЭС, а также пространственно-временных градиентов ПЭС первого и второго порядка по данным приемника ГНСС, расположенного в ГФО «Михнево»</a:t>
            </a:r>
          </a:p>
          <a:p>
            <a:pPr lvl="1">
              <a:lnSpc>
                <a:spcPct val="150000"/>
              </a:lnSpc>
            </a:pPr>
            <a:endParaRPr lang="ru-RU" dirty="0"/>
          </a:p>
          <a:p>
            <a:pPr lvl="1">
              <a:lnSpc>
                <a:spcPct val="150000"/>
              </a:lnSpc>
            </a:pPr>
            <a:r>
              <a:rPr lang="ru-RU" dirty="0"/>
              <a:t>Была проведена верификация полученных результатов с данными мировых сетей, которая свидетельствует о том, что данный метод можно считать достоверным</a:t>
            </a:r>
          </a:p>
          <a:p>
            <a:pPr lvl="1"/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B8CA0-0C2E-40F0-AA0A-A41500057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185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0D82-CD5F-4222-8C43-57C0BADC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Полученные результаты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DFFDB-D17C-4A94-8217-EAB23EBC7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</a:pPr>
            <a:r>
              <a:rPr lang="ru-RU" dirty="0"/>
              <a:t>Был обработан и проанализирован огромный массив данных со станций, расположенных на освещенной стороне Земли во время вспышки и показан нелинейный рост пикового значения временной производной ПЭС от зенитного угла Солнца</a:t>
            </a:r>
          </a:p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0F414-37C1-404D-8267-05EF32BF3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265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DAD06-D623-464E-AC00-D6C5ACEB2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24030-CA7D-460A-A063-4D3009207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74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0DE16-A5BA-4FEC-9E1A-0EB3C5916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0C7DC-586A-4C92-A402-37FEFF3F8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 – получение пространственно-временного распределения полного электронного содержания во время солнечной вспышки.</a:t>
            </a:r>
          </a:p>
          <a:p>
            <a:r>
              <a:rPr lang="ru-RU" dirty="0"/>
              <a:t>Задачи:</a:t>
            </a:r>
          </a:p>
          <a:p>
            <a:pPr lvl="1"/>
            <a:r>
              <a:rPr lang="ru-RU" dirty="0"/>
              <a:t>Обработка данных со станций </a:t>
            </a:r>
            <a:r>
              <a:rPr lang="en-US" dirty="0"/>
              <a:t>GNSS</a:t>
            </a:r>
          </a:p>
          <a:p>
            <a:pPr lvl="1"/>
            <a:r>
              <a:rPr lang="ru-RU" dirty="0"/>
              <a:t>Вычисление наклонного ПЭС по групповым и фазовым измерениям</a:t>
            </a:r>
          </a:p>
          <a:p>
            <a:pPr lvl="1"/>
            <a:r>
              <a:rPr lang="ru-RU" dirty="0"/>
              <a:t>Оценка вертикального значения ПЭС</a:t>
            </a:r>
          </a:p>
          <a:p>
            <a:pPr lvl="1"/>
            <a:r>
              <a:rPr lang="ru-RU" dirty="0"/>
              <a:t>Нахождение пространственно-временных градиентов ПЭС</a:t>
            </a:r>
          </a:p>
          <a:p>
            <a:pPr lvl="1"/>
            <a:endParaRPr lang="ru-RU" dirty="0"/>
          </a:p>
          <a:p>
            <a:pPr lvl="1"/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3A1502-A81B-46FA-9168-F92629CB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1609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E1D4A-A790-463C-A495-03E54F43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теоретические положения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AE162-62D8-4DE1-AC86-238445ED2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r>
              <a:rPr lang="en-US" dirty="0"/>
              <a:t>GPS (Global Positioning System) – </a:t>
            </a:r>
            <a:r>
              <a:rPr lang="ru-RU" dirty="0"/>
              <a:t>спутниковая система навигации, позволяющая определить местоположение объекта в пространстве.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FBBBD1-29BF-416D-940C-1CF810980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62893"/>
            <a:ext cx="3741821" cy="299345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923AA-F42B-4CEB-B303-EAE1DCF38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3</a:t>
            </a:fld>
            <a:endParaRPr lang="ru-RU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FF5C9CDF-06A6-4026-9218-264CB27A2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65536"/>
              </p:ext>
            </p:extLst>
          </p:nvPr>
        </p:nvGraphicFramePr>
        <p:xfrm>
          <a:off x="4844716" y="3596739"/>
          <a:ext cx="6509084" cy="2525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3499">
                  <a:extLst>
                    <a:ext uri="{9D8B030D-6E8A-4147-A177-3AD203B41FA5}">
                      <a16:colId xmlns:a16="http://schemas.microsoft.com/office/drawing/2014/main" val="3575435452"/>
                    </a:ext>
                  </a:extLst>
                </a:gridCol>
                <a:gridCol w="3245585">
                  <a:extLst>
                    <a:ext uri="{9D8B030D-6E8A-4147-A177-3AD203B41FA5}">
                      <a16:colId xmlns:a16="http://schemas.microsoft.com/office/drawing/2014/main" val="1277607429"/>
                    </a:ext>
                  </a:extLst>
                </a:gridCol>
              </a:tblGrid>
              <a:tr h="471421">
                <a:tc gridSpan="2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Основные параметры </a:t>
                      </a:r>
                      <a:r>
                        <a:rPr lang="en-US" dirty="0"/>
                        <a:t>GPS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611226"/>
                  </a:ext>
                </a:extLst>
              </a:tr>
              <a:tr h="471421">
                <a:tc>
                  <a:txBody>
                    <a:bodyPr/>
                    <a:lstStyle/>
                    <a:p>
                      <a:r>
                        <a:rPr lang="ru-RU" dirty="0"/>
                        <a:t>Высота орбиты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20200 км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631502"/>
                  </a:ext>
                </a:extLst>
              </a:tr>
              <a:tr h="471421">
                <a:tc>
                  <a:txBody>
                    <a:bodyPr/>
                    <a:lstStyle/>
                    <a:p>
                      <a:r>
                        <a:rPr lang="ru-RU" dirty="0"/>
                        <a:t>Количество орбитальных плоскостей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6041359"/>
                  </a:ext>
                </a:extLst>
              </a:tr>
              <a:tr h="471421">
                <a:tc>
                  <a:txBody>
                    <a:bodyPr/>
                    <a:lstStyle/>
                    <a:p>
                      <a:r>
                        <a:rPr lang="ru-RU" dirty="0"/>
                        <a:t>Количество спутников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37089"/>
                  </a:ext>
                </a:extLst>
              </a:tr>
              <a:tr h="471421">
                <a:tc>
                  <a:txBody>
                    <a:bodyPr/>
                    <a:lstStyle/>
                    <a:p>
                      <a:r>
                        <a:rPr lang="ru-RU" dirty="0"/>
                        <a:t>Частоты сигналов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1575.42 и 1227.60 МГц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00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095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50D0A-24C0-47F7-B96F-DF76CD96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теоретические положения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3C881E-E22A-4BE8-9170-5C539EC7B2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/>
                  <a:t>«</a:t>
                </a:r>
                <a:r>
                  <a:rPr lang="ru-RU" dirty="0" err="1"/>
                  <a:t>Псевдодальность</a:t>
                </a:r>
                <a:r>
                  <a:rPr lang="ru-RU" dirty="0"/>
                  <a:t>» между приемником и спутником:</a:t>
                </a:r>
                <a:endParaRPr lang="en-US" dirty="0"/>
              </a:p>
              <a:p>
                <a:endParaRPr lang="en-US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b="0" dirty="0"/>
              </a:p>
              <a:p>
                <a:r>
                  <a:rPr lang="ru-RU" dirty="0"/>
                  <a:t>где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– </a:t>
                </a:r>
                <a:r>
                  <a:rPr lang="ru-RU" dirty="0"/>
                  <a:t>координаты приемника,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ru-RU" dirty="0"/>
                  <a:t> - координаты спутника,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отклонение часов приемника,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погрешность измерений.</a:t>
                </a:r>
              </a:p>
              <a:p>
                <a:r>
                  <a:rPr lang="ru-RU" dirty="0"/>
                  <a:t>Вычислить </a:t>
                </a:r>
                <a:r>
                  <a:rPr lang="ru-RU" dirty="0" err="1"/>
                  <a:t>псевдодальность</a:t>
                </a:r>
                <a:r>
                  <a:rPr lang="ru-RU" dirty="0"/>
                  <a:t> можно:</a:t>
                </a:r>
              </a:p>
              <a:p>
                <a:pPr lvl="1"/>
                <a:r>
                  <a:rPr lang="ru-RU" dirty="0"/>
                  <a:t>По кодовым измерениям: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endParaRPr lang="en-US" dirty="0"/>
              </a:p>
              <a:p>
                <a:pPr lvl="1"/>
                <a:r>
                  <a:rPr lang="ru-RU" dirty="0"/>
                  <a:t>По фазовым измерениям: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ru-R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3C881E-E22A-4BE8-9170-5C539EC7B2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C2792-954F-4C84-8E8B-D5BAB3C5F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483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8857-800D-410A-91BB-156FC647A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теоретические положения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5C9B7E-5B27-4D1C-971C-9FCC18452F6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/>
                  <a:t>Полное электронное содержание – интегральная величина, равная количеству электронов в столбе сечения 1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ru-RU" dirty="0"/>
                  <a:t>.</a:t>
                </a:r>
                <a:r>
                  <a:rPr lang="en-US" dirty="0"/>
                  <a:t> </a:t>
                </a:r>
                <a:r>
                  <a:rPr lang="ru-RU" dirty="0"/>
                  <a:t>Единица измерения </a:t>
                </a:r>
                <a:r>
                  <a:rPr lang="en-US" dirty="0"/>
                  <a:t>TECU [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16</m:t>
                        </m:r>
                      </m:sup>
                    </m:sSup>
                    <m:f>
                      <m:fPr>
                        <m:type m:val="li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𝑒𝑙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].</a:t>
                </a:r>
                <a:endParaRPr lang="ru-RU" dirty="0"/>
              </a:p>
              <a:p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𝑏𝑜𝑡</m:t>
                              </m:r>
                            </m:sub>
                          </m:sSub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𝑡𝑜𝑝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𝑑𝑠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  <a:p>
                <a:endParaRPr lang="ru-RU" dirty="0"/>
              </a:p>
              <a:p>
                <a:r>
                  <a:rPr lang="ru-RU" dirty="0"/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𝑏𝑜𝑡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 и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𝑡𝑜𝑝</m:t>
                        </m:r>
                      </m:sub>
                    </m:sSub>
                  </m:oMath>
                </a14:m>
                <a:r>
                  <a:rPr lang="ru-RU" dirty="0"/>
                  <a:t> - высота нижней и верхней границы ионосферы,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ru-RU" dirty="0"/>
                  <a:t>- локальная электронная концентрация.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5C9B7E-5B27-4D1C-971C-9FCC18452F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CFDB7-3665-4783-BAF3-5D5758F9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74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76F38-9143-4C3D-8515-B1396B90E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теоретические положения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68A89A-5802-4684-A4FE-FA9AD454A6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ru-RU" dirty="0"/>
                  <a:t>Определение ПЭС по двухчастотным фазовым измерениям:</a:t>
                </a:r>
              </a:p>
              <a:p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40.308</m:t>
                        </m:r>
                      </m:den>
                    </m:f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𝑐𝑜𝑛𝑠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1,2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</a:t>
                </a:r>
                <a:endParaRPr lang="ru-RU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ru-RU" dirty="0"/>
                  <a:t>Определение ПЭС по кодовым измерениям </a:t>
                </a:r>
                <a:r>
                  <a:rPr lang="ru-RU" dirty="0" err="1"/>
                  <a:t>псевдодальности</a:t>
                </a:r>
                <a:r>
                  <a:rPr lang="ru-RU" dirty="0"/>
                  <a:t>:</a:t>
                </a:r>
              </a:p>
              <a:p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40.308</m:t>
                          </m:r>
                        </m:den>
                      </m:f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ru-RU" dirty="0"/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 и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dirty="0"/>
                  <a:t> - рабочие частоты </a:t>
                </a:r>
                <a:r>
                  <a:rPr lang="en-US" dirty="0"/>
                  <a:t>GPS</a:t>
                </a:r>
                <a:r>
                  <a:rPr lang="ru-RU" dirty="0"/>
                  <a:t>,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𝑐𝑜𝑛𝑠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1,2</m:t>
                        </m:r>
                      </m:sub>
                    </m:sSub>
                  </m:oMath>
                </a14:m>
                <a:r>
                  <a:rPr lang="en-US" dirty="0"/>
                  <a:t>- </a:t>
                </a:r>
                <a:r>
                  <a:rPr lang="ru-RU" dirty="0"/>
                  <a:t>неоднозначность фазовых измерений,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 и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фазовые измерения,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 и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групповые пути,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и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– </a:t>
                </a:r>
                <a:r>
                  <a:rPr lang="ru-RU" dirty="0"/>
                  <a:t>соответствующие ошибки измерения.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68A89A-5802-4684-A4FE-FA9AD454A6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06A406-A49C-41F9-8590-B3C50794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248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F0531-9DD9-4C0A-AA87-3CEBD12BE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Практическая часть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0E973-FC74-49E3-AF5A-C593E5834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Обработка данных </a:t>
            </a:r>
            <a:r>
              <a:rPr lang="en-US" dirty="0"/>
              <a:t>GNSS</a:t>
            </a:r>
            <a:r>
              <a:rPr lang="ru-RU" dirty="0"/>
              <a:t> и навигационных сообщений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364E63-63FB-4AE7-B25B-791B2FAAB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339998"/>
            <a:ext cx="5119676" cy="35517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5188C6-EA82-4AB3-AB0A-2716DA0DB0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221"/>
          <a:stretch/>
        </p:blipFill>
        <p:spPr>
          <a:xfrm>
            <a:off x="838200" y="2339998"/>
            <a:ext cx="5119675" cy="355174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4F451-B413-4B8C-9083-F27951CED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7</a:t>
            </a:fld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BD4A85-1763-4107-B553-75F1C62801E7}"/>
              </a:ext>
            </a:extLst>
          </p:cNvPr>
          <p:cNvSpPr txBox="1"/>
          <p:nvPr/>
        </p:nvSpPr>
        <p:spPr>
          <a:xfrm>
            <a:off x="2268561" y="5897325"/>
            <a:ext cx="225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Данные наблюдений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E304BA-DE6F-4BFB-84E8-81888118CA64}"/>
              </a:ext>
            </a:extLst>
          </p:cNvPr>
          <p:cNvSpPr txBox="1"/>
          <p:nvPr/>
        </p:nvSpPr>
        <p:spPr>
          <a:xfrm>
            <a:off x="7375262" y="5897325"/>
            <a:ext cx="2561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Навигационные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02545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78D5-AF4F-414A-A9F7-7AB99C06B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Практическая часть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F132FE-2ACC-4952-B2E6-8A807D9337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/>
              <a:lstStyle/>
              <a:p>
                <a:r>
                  <a:rPr lang="ru-RU" dirty="0"/>
                  <a:t>Вычисление наклонного ПЭС по групповым и фазовым измерениям.</a:t>
                </a:r>
              </a:p>
              <a:p>
                <a:endParaRPr lang="ru-RU" dirty="0"/>
              </a:p>
              <a:p>
                <a:r>
                  <a:rPr lang="ru-RU" dirty="0"/>
                  <a:t>Устранение фазовой неоднозначности: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𝜑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nary>
                  </m:oMath>
                </a14:m>
                <a:r>
                  <a:rPr lang="ru-RU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F132FE-2ACC-4952-B2E6-8A807D9337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2088" t="-2241" r="-39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0561C-16CB-4BE0-BE1A-E05532C3A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8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A29FEB-4186-414A-94F7-2DCB37BC8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7"/>
            <a:ext cx="5801783" cy="43513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A36AEC-13B1-4FB2-8CE9-C40EBE41B4D8}"/>
              </a:ext>
            </a:extLst>
          </p:cNvPr>
          <p:cNvSpPr txBox="1"/>
          <p:nvPr/>
        </p:nvSpPr>
        <p:spPr>
          <a:xfrm>
            <a:off x="6991922" y="1456510"/>
            <a:ext cx="4009938" cy="369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Устранение фазовой неоднозначности</a:t>
            </a:r>
          </a:p>
        </p:txBody>
      </p:sp>
    </p:spTree>
    <p:extLst>
      <p:ext uri="{BB962C8B-B14F-4D97-AF65-F5344CB8AC3E}">
        <p14:creationId xmlns:p14="http://schemas.microsoft.com/office/powerpoint/2010/main" val="738453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384CB-893A-46EE-A5F7-4B186E9F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Практическая часть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D2C2A8-DFF4-4A63-8A8B-A640965AEA3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ru-RU" dirty="0"/>
                  <a:t>Для оценки вертикального значения ПЭС используется методика </a:t>
                </a:r>
                <a:r>
                  <a:rPr lang="en-US" dirty="0" err="1"/>
                  <a:t>TayAbsTEC</a:t>
                </a:r>
                <a:r>
                  <a:rPr lang="ru-RU" dirty="0"/>
                  <a:t>:</a:t>
                </a:r>
              </a:p>
              <a:p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𝐵𝐼𝐴𝑆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ru-RU" dirty="0"/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ru-RU" dirty="0"/>
                  <a:t>- измеренное значение ПЭС,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вертикальное значение ПЭС,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пространственные и временная производные,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𝐵𝐼𝐴𝑆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ДКЗ (систематическая погрешность) для выбранного спутника.</a:t>
                </a:r>
              </a:p>
              <a:p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unc>
                                        <m:func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b="0" i="0" smtClean="0">
                                              <a:latin typeface="Cambria Math" panose="02040503050406030204" pitchFamily="18" charset="0"/>
                                            </a:rPr>
                                            <m:t>arcsin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𝑅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𝐸</m:t>
                                                      </m:r>
                                                    </m:sub>
                                                  </m:sSub>
                                                </m:num>
                                                <m:den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𝑅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𝐸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+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h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𝑚𝑎𝑥</m:t>
                                                      </m:r>
                                                    </m:sub>
                                                  </m:sSub>
                                                </m:den>
                                              </m:f>
                                              <m:func>
                                                <m:funcPr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funcPr>
                                                <m:fNam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 b="0" i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sin</m:t>
                                                  </m:r>
                                                </m:fName>
                                                <m:e>
                                                  <m:d>
                                                    <m:dPr>
                                                      <m:begChr m:val="["/>
                                                      <m:endChr m:val="]"/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𝛼</m:t>
                                                      </m:r>
                                                      <m:d>
                                                        <m:dPr>
                                                          <m:ctrlPr>
                                                            <a:rPr lang="en-US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</m:ctrlPr>
                                                        </m:dPr>
                                                        <m:e>
                                                          <m:r>
                                                            <a:rPr lang="en-US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90 −</m:t>
                                                          </m:r>
                                                          <m:r>
                                                            <a:rPr lang="en-US" b="0" i="1" smtClean="0">
                                                              <a:latin typeface="Cambria Math" panose="02040503050406030204" pitchFamily="18" charset="0"/>
                                                            </a:rPr>
                                                            <m:t>𝜃</m:t>
                                                          </m:r>
                                                        </m:e>
                                                      </m:d>
                                                    </m:e>
                                                  </m:d>
                                                </m:e>
                                              </m:func>
                                            </m:e>
                                          </m:d>
                                        </m:e>
                                      </m:func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D2C2A8-DFF4-4A63-8A8B-A640965AEA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43B8B-8FBC-4144-971A-79F476B66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A76FD-D29B-48FC-88CB-522769A8472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833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3952</TotalTime>
  <Words>530</Words>
  <Application>Microsoft Office PowerPoint</Application>
  <PresentationFormat>Widescreen</PresentationFormat>
  <Paragraphs>101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Пространственно-временное распределение полного электронного содержания в различных гелиофизических условиях</vt:lpstr>
      <vt:lpstr>Цель и задачи</vt:lpstr>
      <vt:lpstr>Основные теоретические положения</vt:lpstr>
      <vt:lpstr>Основные теоретические положения</vt:lpstr>
      <vt:lpstr>Основные теоретические положения</vt:lpstr>
      <vt:lpstr>Основные теоретические положения</vt:lpstr>
      <vt:lpstr>Практическая часть</vt:lpstr>
      <vt:lpstr>Практическая часть</vt:lpstr>
      <vt:lpstr>Практическая часть</vt:lpstr>
      <vt:lpstr>PowerPoint Presentation</vt:lpstr>
      <vt:lpstr>PowerPoint Presentation</vt:lpstr>
      <vt:lpstr>Расположение выбранных станций</vt:lpstr>
      <vt:lpstr>PowerPoint Presentation</vt:lpstr>
      <vt:lpstr>Зависимость пикового значения временной производной от зенитного угла Солнца </vt:lpstr>
      <vt:lpstr>Распределение вариации ПЭС по широте</vt:lpstr>
      <vt:lpstr>Распределение вариации ПЭС по долготе</vt:lpstr>
      <vt:lpstr>Полученные результаты</vt:lpstr>
      <vt:lpstr>Полученные результаты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Пространственно-временное распределение полного электронного содержания в различных геофизических условиях</dc:title>
  <dc:creator>Alex Skachkov</dc:creator>
  <cp:lastModifiedBy>Alex Skachkov</cp:lastModifiedBy>
  <cp:revision>68</cp:revision>
  <dcterms:created xsi:type="dcterms:W3CDTF">2020-05-23T12:29:17Z</dcterms:created>
  <dcterms:modified xsi:type="dcterms:W3CDTF">2020-06-30T11:22:12Z</dcterms:modified>
</cp:coreProperties>
</file>

<file path=docProps/thumbnail.jpeg>
</file>